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7" r:id="rId2"/>
    <p:sldId id="259" r:id="rId3"/>
    <p:sldId id="258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6" d="100"/>
          <a:sy n="76" d="100"/>
        </p:scale>
        <p:origin x="62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7B8180-D11B-43AA-B7BF-C449173A82CD}" type="datetimeFigureOut">
              <a:rPr lang="en-US" smtClean="0"/>
              <a:t>12/8/2025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C40627-6296-42D4-A792-03C9CDA42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9227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EE63DEA-8F66-4D54-81B2-04C88C5B17C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723836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1B71F-D0F2-48C2-8138-243AF6199C1B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FAB0-FF69-4959-86DA-5915D8F4E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9875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1B71F-D0F2-48C2-8138-243AF6199C1B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FAB0-FF69-4959-86DA-5915D8F4E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0734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1B71F-D0F2-48C2-8138-243AF6199C1B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FAB0-FF69-4959-86DA-5915D8F4E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7942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1B71F-D0F2-48C2-8138-243AF6199C1B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FAB0-FF69-4959-86DA-5915D8F4E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13383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1B71F-D0F2-48C2-8138-243AF6199C1B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FAB0-FF69-4959-86DA-5915D8F4E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8561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1B71F-D0F2-48C2-8138-243AF6199C1B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FAB0-FF69-4959-86DA-5915D8F4E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14007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1B71F-D0F2-48C2-8138-243AF6199C1B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FAB0-FF69-4959-86DA-5915D8F4E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783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1B71F-D0F2-48C2-8138-243AF6199C1B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FAB0-FF69-4959-86DA-5915D8F4E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2939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1B71F-D0F2-48C2-8138-243AF6199C1B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FAB0-FF69-4959-86DA-5915D8F4E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3258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1B71F-D0F2-48C2-8138-243AF6199C1B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BC50FAB0-FF69-4959-86DA-5915D8F4E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06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1B71F-D0F2-48C2-8138-243AF6199C1B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FAB0-FF69-4959-86DA-5915D8F4E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461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1B71F-D0F2-48C2-8138-243AF6199C1B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FAB0-FF69-4959-86DA-5915D8F4E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3611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1B71F-D0F2-48C2-8138-243AF6199C1B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FAB0-FF69-4959-86DA-5915D8F4E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861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1B71F-D0F2-48C2-8138-243AF6199C1B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FAB0-FF69-4959-86DA-5915D8F4E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320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1B71F-D0F2-48C2-8138-243AF6199C1B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FAB0-FF69-4959-86DA-5915D8F4E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447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1B71F-D0F2-48C2-8138-243AF6199C1B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FAB0-FF69-4959-86DA-5915D8F4E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119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11B71F-D0F2-48C2-8138-243AF6199C1B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50FAB0-FF69-4959-86DA-5915D8F4E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6535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611B71F-D0F2-48C2-8138-243AF6199C1B}" type="datetimeFigureOut">
              <a:rPr lang="en-US" smtClean="0"/>
              <a:t>12/7/2025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C50FAB0-FF69-4959-86DA-5915D8F4E5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011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C6C7DA-95CF-905C-53E7-BD71FB4101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Predictions of Critical Thermal Maxima for Salmonids of Increasing Size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417C10-6760-044F-CCD6-18FECB3DF4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Lucas Fischer</a:t>
            </a:r>
          </a:p>
        </p:txBody>
      </p:sp>
    </p:spTree>
    <p:extLst>
      <p:ext uri="{BB962C8B-B14F-4D97-AF65-F5344CB8AC3E}">
        <p14:creationId xmlns:p14="http://schemas.microsoft.com/office/powerpoint/2010/main" val="36672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A73E784-1084-4BE5-FDB8-EEF405F3C7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fish in the water&#10;&#10;AI-generated content may be incorrect.">
            <a:extLst>
              <a:ext uri="{FF2B5EF4-FFF2-40B4-BE49-F238E27FC236}">
                <a16:creationId xmlns:a16="http://schemas.microsoft.com/office/drawing/2014/main" id="{F5A3DAEE-C5A6-BA8C-24AA-01AA97274E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40" r="16283" b="-1"/>
          <a:stretch>
            <a:fillRect/>
          </a:stretch>
        </p:blipFill>
        <p:spPr>
          <a:xfrm>
            <a:off x="6892924" y="10"/>
            <a:ext cx="5299077" cy="6857990"/>
          </a:xfrm>
          <a:custGeom>
            <a:avLst/>
            <a:gdLst/>
            <a:ahLst/>
            <a:cxnLst/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2760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5151656-E14D-01BC-5B9E-293676971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80" y="685800"/>
            <a:ext cx="5260680" cy="1752599"/>
          </a:xfrm>
        </p:spPr>
        <p:txBody>
          <a:bodyPr>
            <a:normAutofit/>
          </a:bodyPr>
          <a:lstStyle/>
          <a:p>
            <a:pPr algn="l"/>
            <a:r>
              <a:rPr lang="en-US"/>
              <a:t>Why This Matters?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199D8-C15E-1775-D895-56EFF4A5D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66999"/>
            <a:ext cx="5260680" cy="3124201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1600" dirty="0"/>
              <a:t>Worldwide water temps are increasing with climate change</a:t>
            </a:r>
          </a:p>
          <a:p>
            <a:pPr lvl="1">
              <a:lnSpc>
                <a:spcPct val="90000"/>
              </a:lnSpc>
            </a:pPr>
            <a:r>
              <a:rPr lang="en-US" sz="1600" dirty="0"/>
              <a:t>Species like salmon are going to be faced with temperatures beyond their adaptive range (</a:t>
            </a:r>
            <a:r>
              <a:rPr lang="en-US" sz="1600" dirty="0" err="1"/>
              <a:t>Pletterbauer</a:t>
            </a:r>
            <a:r>
              <a:rPr lang="en-US" sz="1600" dirty="0"/>
              <a:t> et. al. 2015; Xu et al. 2024).</a:t>
            </a:r>
          </a:p>
          <a:p>
            <a:pPr lvl="1">
              <a:lnSpc>
                <a:spcPct val="90000"/>
              </a:lnSpc>
            </a:pPr>
            <a:r>
              <a:rPr lang="en-US" sz="1600" dirty="0"/>
              <a:t>Already Southern populations are collapsing.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My research was focused on salmon relatives in Japan</a:t>
            </a:r>
          </a:p>
          <a:p>
            <a:pPr lvl="1">
              <a:lnSpc>
                <a:spcPct val="90000"/>
              </a:lnSpc>
            </a:pPr>
            <a:r>
              <a:rPr lang="en-US" sz="1600" dirty="0"/>
              <a:t>Currently there is no published research regarding this topic.</a:t>
            </a:r>
          </a:p>
          <a:p>
            <a:pPr lvl="1">
              <a:lnSpc>
                <a:spcPct val="90000"/>
              </a:lnSpc>
            </a:pPr>
            <a:r>
              <a:rPr lang="en-US" sz="1600" dirty="0"/>
              <a:t>Of the two species studied, Ito are listed as currently endangered (Rand, 2006).</a:t>
            </a:r>
          </a:p>
          <a:p>
            <a:pPr>
              <a:lnSpc>
                <a:spcPct val="90000"/>
              </a:lnSpc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724155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20C6B1-2EA4-5A14-66A5-35CFECB14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0788" y="147484"/>
            <a:ext cx="10018713" cy="1209367"/>
          </a:xfrm>
        </p:spPr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F9E8F5-923A-C5F4-988C-DA2FEC1E87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045111"/>
            <a:ext cx="10018713" cy="3746090"/>
          </a:xfrm>
        </p:spPr>
        <p:txBody>
          <a:bodyPr anchor="t">
            <a:normAutofit/>
          </a:bodyPr>
          <a:lstStyle/>
          <a:p>
            <a:r>
              <a:rPr lang="en-US" dirty="0"/>
              <a:t>My research had two focuses: metabolism, and thermal tolerance</a:t>
            </a:r>
          </a:p>
          <a:p>
            <a:pPr lvl="1"/>
            <a:r>
              <a:rPr lang="en-US" dirty="0"/>
              <a:t>This report is focused on the thermal tolerance, approximating the critical thermal maxima</a:t>
            </a:r>
          </a:p>
          <a:p>
            <a:pPr lvl="2"/>
            <a:r>
              <a:rPr lang="en-US" dirty="0"/>
              <a:t>Critical Thermal Maxima (</a:t>
            </a:r>
            <a:r>
              <a:rPr lang="en-US" dirty="0" err="1"/>
              <a:t>Ctmax</a:t>
            </a:r>
            <a:r>
              <a:rPr lang="en-US" dirty="0"/>
              <a:t>) is an operational value that is used to compare to other studies with the same method</a:t>
            </a:r>
          </a:p>
          <a:p>
            <a:pPr lvl="2"/>
            <a:r>
              <a:rPr lang="en-US" dirty="0"/>
              <a:t>It (usually) refers to a theoretical temperature limit where an organism loses motor control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4437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BF8DD3-0865-7763-044E-6B33F377DF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FBF33-E2FE-584C-A052-891A2F112C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0788" y="147484"/>
            <a:ext cx="10018713" cy="1209367"/>
          </a:xfrm>
        </p:spPr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5F5A0-242E-E094-F3E0-63A5B2B88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045111"/>
            <a:ext cx="10018713" cy="3746090"/>
          </a:xfrm>
        </p:spPr>
        <p:txBody>
          <a:bodyPr anchor="t">
            <a:normAutofit fontScale="92500" lnSpcReduction="10000"/>
          </a:bodyPr>
          <a:lstStyle/>
          <a:p>
            <a:pPr lvl="1"/>
            <a:r>
              <a:rPr lang="en-US" dirty="0"/>
              <a:t>Because our data is restricted to fish ~ 50g and smaller, we want to determine if there is any difference for fish that are larger-bodied</a:t>
            </a:r>
          </a:p>
          <a:p>
            <a:pPr lvl="1"/>
            <a:r>
              <a:rPr lang="en-US" dirty="0"/>
              <a:t>R analysis</a:t>
            </a:r>
          </a:p>
          <a:p>
            <a:pPr lvl="2"/>
            <a:r>
              <a:rPr lang="en-US" dirty="0"/>
              <a:t>Using linear models</a:t>
            </a:r>
          </a:p>
          <a:p>
            <a:pPr lvl="3"/>
            <a:r>
              <a:rPr lang="en-US" dirty="0"/>
              <a:t>Part 1 is model selection to determine if other factors other than Spp. and mass play a role in </a:t>
            </a:r>
            <a:r>
              <a:rPr lang="en-US" dirty="0" err="1"/>
              <a:t>Ctmax</a:t>
            </a:r>
            <a:endParaRPr lang="en-US" dirty="0"/>
          </a:p>
          <a:p>
            <a:pPr lvl="4"/>
            <a:r>
              <a:rPr lang="en-US" dirty="0" err="1"/>
              <a:t>logLik</a:t>
            </a:r>
            <a:r>
              <a:rPr lang="en-US" dirty="0"/>
              <a:t>() &amp; </a:t>
            </a:r>
            <a:r>
              <a:rPr lang="en-US" dirty="0" err="1"/>
              <a:t>lrtest</a:t>
            </a:r>
            <a:r>
              <a:rPr lang="en-US" dirty="0"/>
              <a:t>()</a:t>
            </a:r>
          </a:p>
          <a:p>
            <a:pPr lvl="2"/>
            <a:r>
              <a:rPr lang="en-US" dirty="0"/>
              <a:t>Create a dataset for the two species represented, but with masses double those that we observed</a:t>
            </a:r>
          </a:p>
          <a:p>
            <a:pPr lvl="3"/>
            <a:r>
              <a:rPr lang="en-US" dirty="0"/>
              <a:t>After finding the best model, we use it to predict data beyond the range of values seen</a:t>
            </a:r>
          </a:p>
          <a:p>
            <a:pPr lvl="4"/>
            <a:r>
              <a:rPr lang="en-US" dirty="0"/>
              <a:t>Predict()</a:t>
            </a:r>
          </a:p>
          <a:p>
            <a:pPr lvl="2"/>
            <a:r>
              <a:rPr lang="en-US" dirty="0"/>
              <a:t>Then compare the predicted with the observed, as well as between spp.</a:t>
            </a:r>
          </a:p>
          <a:p>
            <a:pPr lvl="3"/>
            <a:r>
              <a:rPr lang="en-US" dirty="0" err="1"/>
              <a:t>Ggplot</a:t>
            </a:r>
            <a:r>
              <a:rPr lang="en-US" dirty="0"/>
              <a:t>()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0225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D79973-6800-2367-7D93-33C4C3FB9B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22111" y="190500"/>
            <a:ext cx="5747778" cy="1752599"/>
          </a:xfrm>
        </p:spPr>
        <p:txBody>
          <a:bodyPr>
            <a:normAutofit/>
          </a:bodyPr>
          <a:lstStyle/>
          <a:p>
            <a:r>
              <a:rPr lang="en-US" dirty="0"/>
              <a:t>Model Selection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22DF0BB7-3691-A6EB-BA3B-368772766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5653" y="1866899"/>
            <a:ext cx="3230330" cy="3124201"/>
          </a:xfrm>
        </p:spPr>
        <p:txBody>
          <a:bodyPr anchor="t">
            <a:normAutofit/>
          </a:bodyPr>
          <a:lstStyle/>
          <a:p>
            <a:r>
              <a:rPr lang="en-US" dirty="0"/>
              <a:t>We decide to go with Model 1, factoring in Species and Length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9" name="Content Placeholder 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AA41ECBF-9B43-94EB-6803-FB440EB756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4641" y="1536232"/>
            <a:ext cx="6872599" cy="2261534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  <p:pic>
        <p:nvPicPr>
          <p:cNvPr id="11" name="Picture 10" descr="A black background with white text&#10;&#10;AI-generated content may be incorrect.">
            <a:extLst>
              <a:ext uri="{FF2B5EF4-FFF2-40B4-BE49-F238E27FC236}">
                <a16:creationId xmlns:a16="http://schemas.microsoft.com/office/drawing/2014/main" id="{C36D01F2-5183-CAD2-6FCC-272C75D2B7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2898" y="4229099"/>
            <a:ext cx="5576083" cy="1273431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</p:pic>
    </p:spTree>
    <p:extLst>
      <p:ext uri="{BB962C8B-B14F-4D97-AF65-F5344CB8AC3E}">
        <p14:creationId xmlns:p14="http://schemas.microsoft.com/office/powerpoint/2010/main" val="1486417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28A4A409-9242-444A-AC1F-809866828B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ABF65108-5AB6-40BD-BCAF-526D8E3091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C77C904B-BC3A-472F-BB70-8750D41E41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E910D569-2CFD-4010-B886-2F31BB8EC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5A816932-FBAD-46C0-AA92-336589A5A9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3D914BDD-E5E0-4DFB-8072-5B498F94A6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ED9E392E-46C2-4B84-A121-9B2BC452F0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75DB384-5435-823C-8049-5748FCCAD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312" y="685800"/>
            <a:ext cx="2812385" cy="1752599"/>
          </a:xfrm>
        </p:spPr>
        <p:txBody>
          <a:bodyPr>
            <a:normAutofit/>
          </a:bodyPr>
          <a:lstStyle/>
          <a:p>
            <a:r>
              <a:rPr lang="en-US" sz="3200" dirty="0"/>
              <a:t>Assumption Checking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F11EA7B-E01E-362A-C8E1-87DDDC31B8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2812387" cy="3124201"/>
          </a:xfrm>
        </p:spPr>
        <p:txBody>
          <a:bodyPr>
            <a:normAutofit/>
          </a:bodyPr>
          <a:lstStyle/>
          <a:p>
            <a:endParaRPr lang="en-US" sz="1800" dirty="0"/>
          </a:p>
        </p:txBody>
      </p:sp>
      <p:sp>
        <p:nvSpPr>
          <p:cNvPr id="20" name="Rounded Rectangle 16">
            <a:extLst>
              <a:ext uri="{FF2B5EF4-FFF2-40B4-BE49-F238E27FC236}">
                <a16:creationId xmlns:a16="http://schemas.microsoft.com/office/drawing/2014/main" id="{21ECAAB0-702B-4C08-B30F-0AFAC3479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1162" y="648931"/>
            <a:ext cx="6881862" cy="5231964"/>
          </a:xfrm>
          <a:prstGeom prst="roundRect">
            <a:avLst>
              <a:gd name="adj" fmla="val 4834"/>
            </a:avLst>
          </a:prstGeom>
          <a:solidFill>
            <a:schemeClr val="bg1"/>
          </a:solidFill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graph of different values&#10;&#10;AI-generated content may be incorrect.">
            <a:extLst>
              <a:ext uri="{FF2B5EF4-FFF2-40B4-BE49-F238E27FC236}">
                <a16:creationId xmlns:a16="http://schemas.microsoft.com/office/drawing/2014/main" id="{B0A1A156-AA23-AF4D-B32C-EA9809BF9A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1202" y="1109840"/>
            <a:ext cx="6237359" cy="4350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3071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E0F46-1157-5EF2-909F-1129B0E4A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 descr="A graph showing a variety of colored squares&#10;&#10;AI-generated content may be incorrect.">
            <a:extLst>
              <a:ext uri="{FF2B5EF4-FFF2-40B4-BE49-F238E27FC236}">
                <a16:creationId xmlns:a16="http://schemas.microsoft.com/office/drawing/2014/main" id="{E3B94477-10D7-039B-4F9A-A9FD1D1D33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5943" y="518165"/>
            <a:ext cx="8373569" cy="5832393"/>
          </a:xfrm>
        </p:spPr>
      </p:pic>
    </p:spTree>
    <p:extLst>
      <p:ext uri="{BB962C8B-B14F-4D97-AF65-F5344CB8AC3E}">
        <p14:creationId xmlns:p14="http://schemas.microsoft.com/office/powerpoint/2010/main" val="26621213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E61E6-F142-885E-742B-2F8575400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diagram of a graph&#10;&#10;AI-generated content may be incorrect.">
            <a:extLst>
              <a:ext uri="{FF2B5EF4-FFF2-40B4-BE49-F238E27FC236}">
                <a16:creationId xmlns:a16="http://schemas.microsoft.com/office/drawing/2014/main" id="{1E681058-19C1-E6F3-C1EC-AED90229F6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1624" y="514481"/>
            <a:ext cx="8368752" cy="5829038"/>
          </a:xfrm>
        </p:spPr>
      </p:pic>
    </p:spTree>
    <p:extLst>
      <p:ext uri="{BB962C8B-B14F-4D97-AF65-F5344CB8AC3E}">
        <p14:creationId xmlns:p14="http://schemas.microsoft.com/office/powerpoint/2010/main" val="35975387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76000"/>
                <a:satMod val="180000"/>
              </a:schemeClr>
              <a:schemeClr val="bg2">
                <a:tint val="80000"/>
                <a:satMod val="120000"/>
                <a:lumMod val="18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6AD30037-67ED-4367-9BE0-45787510B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fish in a net in a river&#10;&#10;AI-generated content may be incorrect.">
            <a:extLst>
              <a:ext uri="{FF2B5EF4-FFF2-40B4-BE49-F238E27FC236}">
                <a16:creationId xmlns:a16="http://schemas.microsoft.com/office/drawing/2014/main" id="{3F9C2F3E-8B50-0DD4-7F5B-B9ADE87FC2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40" r="20908"/>
          <a:stretch>
            <a:fillRect/>
          </a:stretch>
        </p:blipFill>
        <p:spPr>
          <a:xfrm>
            <a:off x="6892924" y="10"/>
            <a:ext cx="5299077" cy="6857990"/>
          </a:xfrm>
          <a:custGeom>
            <a:avLst/>
            <a:gdLst/>
            <a:ahLst/>
            <a:cxnLst/>
            <a:rect l="l" t="t" r="r" b="b"/>
            <a:pathLst>
              <a:path w="5299077" h="6858000">
                <a:moveTo>
                  <a:pt x="836871" y="0"/>
                </a:moveTo>
                <a:lnTo>
                  <a:pt x="5299077" y="0"/>
                </a:lnTo>
                <a:lnTo>
                  <a:pt x="5299077" y="6858000"/>
                </a:lnTo>
                <a:lnTo>
                  <a:pt x="1911312" y="6858000"/>
                </a:lnTo>
                <a:lnTo>
                  <a:pt x="0" y="5333999"/>
                </a:lnTo>
                <a:close/>
              </a:path>
            </a:pathLst>
          </a:cu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50841A4E-5BC1-44B4-83CF-D524E8AEAD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232760" y="0"/>
            <a:ext cx="2436813" cy="6858001"/>
            <a:chOff x="1320800" y="0"/>
            <a:chExt cx="2436813" cy="6858001"/>
          </a:xfrm>
        </p:grpSpPr>
        <p:sp>
          <p:nvSpPr>
            <p:cNvPr id="24" name="Freeform 6">
              <a:extLst>
                <a:ext uri="{FF2B5EF4-FFF2-40B4-BE49-F238E27FC236}">
                  <a16:creationId xmlns:a16="http://schemas.microsoft.com/office/drawing/2014/main" id="{BF371BCC-8954-44E2-8C4F-29DC18872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7">
              <a:extLst>
                <a:ext uri="{FF2B5EF4-FFF2-40B4-BE49-F238E27FC236}">
                  <a16:creationId xmlns:a16="http://schemas.microsoft.com/office/drawing/2014/main" id="{CD3505BE-B420-41C5-BE34-3E7652D37A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8">
              <a:extLst>
                <a:ext uri="{FF2B5EF4-FFF2-40B4-BE49-F238E27FC236}">
                  <a16:creationId xmlns:a16="http://schemas.microsoft.com/office/drawing/2014/main" id="{4B68A05B-A78B-4D59-8CF9-1900731A2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9">
              <a:extLst>
                <a:ext uri="{FF2B5EF4-FFF2-40B4-BE49-F238E27FC236}">
                  <a16:creationId xmlns:a16="http://schemas.microsoft.com/office/drawing/2014/main" id="{84D57A01-C112-4FF2-B5ED-0B762AAD9C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0">
              <a:extLst>
                <a:ext uri="{FF2B5EF4-FFF2-40B4-BE49-F238E27FC236}">
                  <a16:creationId xmlns:a16="http://schemas.microsoft.com/office/drawing/2014/main" id="{6CCCCDF1-5D4F-4CA1-8400-DFBB96BB01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11">
              <a:extLst>
                <a:ext uri="{FF2B5EF4-FFF2-40B4-BE49-F238E27FC236}">
                  <a16:creationId xmlns:a16="http://schemas.microsoft.com/office/drawing/2014/main" id="{20A090B2-5344-43CD-BC70-A6D44F15E8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3808ADA-94AB-4F91-34BA-BD1AE900EC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2080" y="685800"/>
            <a:ext cx="5260680" cy="1752599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Ecological Meaning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B67997-9E88-63BC-E425-BA58F7D3C8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66999"/>
            <a:ext cx="5260680" cy="3124201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600" dirty="0"/>
              <a:t>Ito </a:t>
            </a:r>
            <a:r>
              <a:rPr lang="en-US" sz="1600" dirty="0" err="1"/>
              <a:t>CTmax</a:t>
            </a:r>
            <a:r>
              <a:rPr lang="en-US" sz="1600" dirty="0"/>
              <a:t> is predicted to remain higher than </a:t>
            </a:r>
            <a:r>
              <a:rPr lang="en-US" sz="1600" dirty="0" err="1"/>
              <a:t>masu</a:t>
            </a:r>
            <a:r>
              <a:rPr lang="en-US" sz="1600" dirty="0"/>
              <a:t> as body size increases</a:t>
            </a:r>
          </a:p>
          <a:p>
            <a:pPr lvl="1">
              <a:lnSpc>
                <a:spcPct val="90000"/>
              </a:lnSpc>
            </a:pPr>
            <a:r>
              <a:rPr lang="en-US" sz="1600" dirty="0"/>
              <a:t>The difference in </a:t>
            </a:r>
            <a:r>
              <a:rPr lang="en-US" sz="1600" dirty="0" err="1"/>
              <a:t>CTmax</a:t>
            </a:r>
            <a:r>
              <a:rPr lang="en-US" sz="1600" dirty="0"/>
              <a:t> means between observed and predicted in </a:t>
            </a:r>
            <a:r>
              <a:rPr lang="en-US" sz="1600" dirty="0" err="1"/>
              <a:t>ito</a:t>
            </a:r>
            <a:r>
              <a:rPr lang="en-US" sz="1600" dirty="0"/>
              <a:t> is greater than in </a:t>
            </a:r>
            <a:r>
              <a:rPr lang="en-US" sz="1600" dirty="0" err="1"/>
              <a:t>masu</a:t>
            </a:r>
            <a:r>
              <a:rPr lang="en-US" sz="1600" dirty="0"/>
              <a:t>, which indicates that </a:t>
            </a:r>
            <a:r>
              <a:rPr lang="en-US" sz="1600" dirty="0" err="1"/>
              <a:t>ito</a:t>
            </a:r>
            <a:r>
              <a:rPr lang="en-US" sz="1600" dirty="0"/>
              <a:t> </a:t>
            </a:r>
            <a:r>
              <a:rPr lang="en-US" sz="1600" dirty="0" err="1"/>
              <a:t>CTmax</a:t>
            </a:r>
            <a:r>
              <a:rPr lang="en-US" sz="1600" dirty="0"/>
              <a:t> scales to larger body size compared to </a:t>
            </a:r>
            <a:r>
              <a:rPr lang="en-US" sz="1600" dirty="0" err="1"/>
              <a:t>Masu</a:t>
            </a:r>
            <a:endParaRPr lang="en-US" sz="1600" dirty="0"/>
          </a:p>
          <a:p>
            <a:pPr lvl="2">
              <a:lnSpc>
                <a:spcPct val="90000"/>
              </a:lnSpc>
            </a:pPr>
            <a:r>
              <a:rPr lang="en-US" sz="1600" dirty="0"/>
              <a:t>Length is non-linear to weight, so that needs to be addressed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Ito are generally longer and thinner compared to </a:t>
            </a:r>
            <a:r>
              <a:rPr lang="en-US" sz="1600" dirty="0" err="1"/>
              <a:t>Masu</a:t>
            </a:r>
            <a:endParaRPr lang="en-US" sz="1600" dirty="0"/>
          </a:p>
          <a:p>
            <a:pPr lvl="1">
              <a:lnSpc>
                <a:spcPct val="90000"/>
              </a:lnSpc>
            </a:pPr>
            <a:r>
              <a:rPr lang="en-US" sz="1600" dirty="0" err="1"/>
              <a:t>CTmax</a:t>
            </a:r>
            <a:r>
              <a:rPr lang="en-US" sz="1600" dirty="0"/>
              <a:t> may be impacted by body shape?</a:t>
            </a:r>
          </a:p>
          <a:p>
            <a:pPr lvl="2">
              <a:lnSpc>
                <a:spcPct val="90000"/>
              </a:lnSpc>
            </a:pPr>
            <a:r>
              <a:rPr lang="en-US" sz="1400" dirty="0"/>
              <a:t>Further testing</a:t>
            </a:r>
          </a:p>
        </p:txBody>
      </p:sp>
    </p:spTree>
    <p:extLst>
      <p:ext uri="{BB962C8B-B14F-4D97-AF65-F5344CB8AC3E}">
        <p14:creationId xmlns:p14="http://schemas.microsoft.com/office/powerpoint/2010/main" val="31275618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Blue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2102</TotalTime>
  <Words>363</Words>
  <Application>Microsoft Office PowerPoint</Application>
  <PresentationFormat>Widescreen</PresentationFormat>
  <Paragraphs>39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Aptos</vt:lpstr>
      <vt:lpstr>Arial</vt:lpstr>
      <vt:lpstr>Corbel</vt:lpstr>
      <vt:lpstr>Parallax</vt:lpstr>
      <vt:lpstr>Predictions of Critical Thermal Maxima for Salmonids of Increasing Size</vt:lpstr>
      <vt:lpstr>Why This Matters?</vt:lpstr>
      <vt:lpstr>Methods</vt:lpstr>
      <vt:lpstr>Methods</vt:lpstr>
      <vt:lpstr>Model Selection</vt:lpstr>
      <vt:lpstr>Assumption Checking</vt:lpstr>
      <vt:lpstr>PowerPoint Presentation</vt:lpstr>
      <vt:lpstr>PowerPoint Presentation</vt:lpstr>
      <vt:lpstr>Ecological Meaning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Lucas Fischer</dc:creator>
  <cp:lastModifiedBy>Lucas Fischer</cp:lastModifiedBy>
  <cp:revision>2</cp:revision>
  <dcterms:created xsi:type="dcterms:W3CDTF">2025-12-09T05:57:45Z</dcterms:created>
  <dcterms:modified xsi:type="dcterms:W3CDTF">2025-12-10T17:00:18Z</dcterms:modified>
</cp:coreProperties>
</file>

<file path=docProps/thumbnail.jpeg>
</file>